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62" r:id="rId2"/>
    <p:sldId id="308" r:id="rId3"/>
    <p:sldId id="267" r:id="rId4"/>
    <p:sldId id="268" r:id="rId5"/>
    <p:sldId id="269" r:id="rId6"/>
    <p:sldId id="272" r:id="rId7"/>
    <p:sldId id="257" r:id="rId8"/>
    <p:sldId id="258" r:id="rId9"/>
    <p:sldId id="263" r:id="rId10"/>
    <p:sldId id="264" r:id="rId11"/>
    <p:sldId id="265" r:id="rId12"/>
    <p:sldId id="306" r:id="rId13"/>
    <p:sldId id="273" r:id="rId14"/>
    <p:sldId id="274" r:id="rId15"/>
    <p:sldId id="275" r:id="rId16"/>
    <p:sldId id="276" r:id="rId17"/>
    <p:sldId id="277" r:id="rId18"/>
    <p:sldId id="307" r:id="rId19"/>
    <p:sldId id="284" r:id="rId20"/>
    <p:sldId id="285" r:id="rId21"/>
    <p:sldId id="299" r:id="rId22"/>
    <p:sldId id="286" r:id="rId23"/>
    <p:sldId id="298" r:id="rId24"/>
    <p:sldId id="278" r:id="rId25"/>
    <p:sldId id="296" r:id="rId26"/>
    <p:sldId id="297" r:id="rId27"/>
    <p:sldId id="300" r:id="rId28"/>
    <p:sldId id="281" r:id="rId29"/>
    <p:sldId id="282" r:id="rId30"/>
    <p:sldId id="292" r:id="rId31"/>
    <p:sldId id="303" r:id="rId32"/>
    <p:sldId id="305" r:id="rId33"/>
    <p:sldId id="302" r:id="rId34"/>
    <p:sldId id="304" r:id="rId35"/>
    <p:sldId id="301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Helvetica Neue" panose="02020500000000000000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2271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022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$</a:t>
            </a:r>
            <a:r>
              <a:rPr lang="zh-TW" altLang="en-US" dirty="0"/>
              <a:t>號是</a:t>
            </a:r>
            <a:r>
              <a:rPr lang="en-US" altLang="zh-TW" dirty="0" err="1"/>
              <a:t>jquery</a:t>
            </a:r>
            <a:r>
              <a:rPr lang="zh-TW" altLang="en-US" dirty="0"/>
              <a:t>的開頭</a:t>
            </a:r>
            <a:endParaRPr dirty="0"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77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666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Val </a:t>
            </a:r>
            <a:r>
              <a:rPr lang="zh-TW" altLang="en-US" dirty="0"/>
              <a:t>設定元素內文</a:t>
            </a:r>
            <a:r>
              <a:rPr lang="en-US" altLang="zh-TW" dirty="0"/>
              <a:t>(</a:t>
            </a:r>
            <a:r>
              <a:rPr lang="zh-TW" altLang="en-US" dirty="0"/>
              <a:t>表單元素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input, text, </a:t>
            </a:r>
            <a:r>
              <a:rPr lang="en-US" altLang="zh-TW" dirty="0" err="1"/>
              <a:t>textarea</a:t>
            </a:r>
            <a:endParaRPr dirty="0"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4709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149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0023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412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5088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5773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914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8909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517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139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840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07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243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5916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340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770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566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968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可以用在很多地方</a:t>
            </a:r>
            <a:endParaRPr dirty="0"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9071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324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2213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379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8128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7395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0035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803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減少重工、增進效率</a:t>
            </a:r>
            <a:endParaRPr dirty="0"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CDN</a:t>
            </a:r>
            <a:r>
              <a:rPr lang="zh-TW" altLang="en-US" dirty="0"/>
              <a:t>：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根據你的位置來取得離你位置最近的那一筆資料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加速網頁瀏覽效能 有效分流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頻寬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zh-TW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網站穩定度 安全性增加</a:t>
            </a:r>
            <a:endParaRPr dirty="0"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858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zh-TW" altLang="en-US" dirty="0"/>
              <a:t>用來簡化</a:t>
            </a:r>
            <a:r>
              <a:rPr lang="en-US" altLang="zh-TW" dirty="0"/>
              <a:t>HTML</a:t>
            </a:r>
            <a:r>
              <a:rPr lang="zh-TW" altLang="en-US" dirty="0"/>
              <a:t>和</a:t>
            </a:r>
            <a:r>
              <a:rPr lang="en-US" altLang="zh-TW" dirty="0"/>
              <a:t>JS</a:t>
            </a:r>
            <a:r>
              <a:rPr lang="zh-TW" altLang="en-US" dirty="0"/>
              <a:t>之間的操作 ，操作事件，建立動畫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Bootstrap</a:t>
            </a:r>
            <a:r>
              <a:rPr lang="zh-TW" altLang="en-US" dirty="0"/>
              <a:t>和網頁排版有關，常見物件包含導航列、按鈕</a:t>
            </a:r>
            <a:r>
              <a:rPr lang="en-US" altLang="zh-TW" dirty="0"/>
              <a:t>……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Framework</a:t>
            </a:r>
            <a:r>
              <a:rPr lang="zh-TW" altLang="en-US" dirty="0"/>
              <a:t>則是處理前端的，把元素組成一個個物件，處理渲染、傳遞資料等工作</a:t>
            </a:r>
            <a:endParaRPr dirty="0"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3827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JavaScript</a:t>
            </a:r>
            <a:r>
              <a:rPr kumimoji="1" lang="zh-TW" altLang="en-US" dirty="0"/>
              <a:t>進階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傑克</a:t>
            </a:r>
          </a:p>
        </p:txBody>
      </p:sp>
    </p:spTree>
    <p:extLst>
      <p:ext uri="{BB962C8B-B14F-4D97-AF65-F5344CB8AC3E}">
        <p14:creationId xmlns:p14="http://schemas.microsoft.com/office/powerpoint/2010/main" val="182810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dirty="0"/>
              <a:t>常見</a:t>
            </a:r>
            <a:r>
              <a:rPr lang="en-US" altLang="zh-TW" sz="3000" dirty="0" err="1"/>
              <a:t>Javascript</a:t>
            </a:r>
            <a:r>
              <a:rPr lang="zh-TW" altLang="en-US" sz="3000" dirty="0"/>
              <a:t>函式庫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TW" sz="2800" dirty="0" err="1">
                <a:solidFill>
                  <a:schemeClr val="dk1"/>
                </a:solidFill>
              </a:rPr>
              <a:t>JQuery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User Interface(bootstrap)</a:t>
            </a:r>
          </a:p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Framework(React, </a:t>
            </a:r>
            <a:r>
              <a:rPr lang="en-US" altLang="zh-TW" sz="2800" dirty="0" err="1">
                <a:solidFill>
                  <a:schemeClr val="dk1"/>
                </a:solidFill>
              </a:rPr>
              <a:t>vue</a:t>
            </a:r>
            <a:r>
              <a:rPr lang="en-US" altLang="zh-TW" sz="2800" dirty="0">
                <a:solidFill>
                  <a:schemeClr val="dk1"/>
                </a:solidFill>
              </a:rPr>
              <a:t>, </a:t>
            </a:r>
            <a:r>
              <a:rPr lang="en-US" altLang="zh-TW" sz="2800" dirty="0" err="1">
                <a:solidFill>
                  <a:schemeClr val="dk1"/>
                </a:solidFill>
              </a:rPr>
              <a:t>augular</a:t>
            </a:r>
            <a:r>
              <a:rPr lang="en-US" altLang="zh-TW" sz="2800" dirty="0">
                <a:solidFill>
                  <a:schemeClr val="dk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749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470367" y="2766219"/>
            <a:ext cx="42032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000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4000" dirty="0" err="1"/>
              <a:t>JQuery</a:t>
            </a:r>
            <a:endParaRPr sz="4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2975" y="3097468"/>
            <a:ext cx="658425" cy="5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80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語法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$(selector).action</a:t>
            </a:r>
          </a:p>
        </p:txBody>
      </p:sp>
    </p:spTree>
    <p:extLst>
      <p:ext uri="{BB962C8B-B14F-4D97-AF65-F5344CB8AC3E}">
        <p14:creationId xmlns:p14="http://schemas.microsoft.com/office/powerpoint/2010/main" val="726372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dirty="0"/>
              <a:t>選取元素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選取標籤： </a:t>
            </a:r>
            <a:r>
              <a:rPr lang="en-US" altLang="zh-TW" sz="2800" dirty="0">
                <a:solidFill>
                  <a:schemeClr val="dk1"/>
                </a:solidFill>
              </a:rPr>
              <a:t>$("")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選取</a:t>
            </a:r>
            <a:r>
              <a:rPr lang="en-US" altLang="zh-TW" sz="2800" dirty="0">
                <a:solidFill>
                  <a:schemeClr val="dk1"/>
                </a:solidFill>
              </a:rPr>
              <a:t>CLASS</a:t>
            </a:r>
            <a:r>
              <a:rPr lang="zh-TW" altLang="en-US" sz="2800" dirty="0">
                <a:solidFill>
                  <a:schemeClr val="dk1"/>
                </a:solidFill>
              </a:rPr>
              <a:t>： </a:t>
            </a:r>
            <a:r>
              <a:rPr lang="en-US" altLang="zh-TW" sz="2800" dirty="0">
                <a:solidFill>
                  <a:schemeClr val="dk1"/>
                </a:solidFill>
              </a:rPr>
              <a:t>$(".")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選取</a:t>
            </a:r>
            <a:r>
              <a:rPr lang="en-US" altLang="zh-TW" sz="2800" dirty="0">
                <a:solidFill>
                  <a:schemeClr val="dk1"/>
                </a:solidFill>
              </a:rPr>
              <a:t>ID</a:t>
            </a:r>
            <a:r>
              <a:rPr lang="zh-TW" altLang="en-US" sz="2800" dirty="0">
                <a:solidFill>
                  <a:schemeClr val="dk1"/>
                </a:solidFill>
              </a:rPr>
              <a:t>： </a:t>
            </a:r>
            <a:r>
              <a:rPr lang="en-US" altLang="zh-TW" sz="2800" dirty="0">
                <a:solidFill>
                  <a:schemeClr val="dk1"/>
                </a:solidFill>
              </a:rPr>
              <a:t>$("#")</a:t>
            </a:r>
          </a:p>
        </p:txBody>
      </p:sp>
    </p:spTree>
    <p:extLst>
      <p:ext uri="{BB962C8B-B14F-4D97-AF65-F5344CB8AC3E}">
        <p14:creationId xmlns:p14="http://schemas.microsoft.com/office/powerpoint/2010/main" val="427552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存取</a:t>
            </a:r>
            <a:r>
              <a:rPr lang="zh-TW" altLang="en-US" sz="3000" dirty="0"/>
              <a:t>元素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選取文本： </a:t>
            </a:r>
            <a:r>
              <a:rPr lang="en-US" altLang="zh-TW" sz="2800" dirty="0">
                <a:solidFill>
                  <a:schemeClr val="dk1"/>
                </a:solidFill>
              </a:rPr>
              <a:t>.text()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選取內容： </a:t>
            </a:r>
            <a:r>
              <a:rPr lang="en-US" altLang="zh-TW" sz="2800" dirty="0">
                <a:solidFill>
                  <a:schemeClr val="dk1"/>
                </a:solidFill>
              </a:rPr>
              <a:t>.html()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選取值： </a:t>
            </a:r>
            <a:r>
              <a:rPr lang="en-US" altLang="zh-TW" sz="2800" dirty="0">
                <a:solidFill>
                  <a:schemeClr val="dk1"/>
                </a:solidFill>
              </a:rPr>
              <a:t>.</a:t>
            </a:r>
            <a:r>
              <a:rPr lang="en-US" altLang="zh-TW" sz="2800" dirty="0" err="1">
                <a:solidFill>
                  <a:schemeClr val="dk1"/>
                </a:solidFill>
              </a:rPr>
              <a:t>val</a:t>
            </a:r>
            <a:r>
              <a:rPr lang="en-US" altLang="zh-TW" sz="2800" dirty="0">
                <a:solidFill>
                  <a:schemeClr val="dk1"/>
                </a:solidFill>
              </a:rPr>
              <a:t>()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選取屬性： </a:t>
            </a:r>
            <a:r>
              <a:rPr lang="en-US" altLang="zh-TW" sz="2800" dirty="0">
                <a:solidFill>
                  <a:schemeClr val="dk1"/>
                </a:solidFill>
              </a:rPr>
              <a:t>.</a:t>
            </a:r>
            <a:r>
              <a:rPr lang="en-US" altLang="zh-TW" sz="2800" dirty="0" err="1">
                <a:solidFill>
                  <a:schemeClr val="dk1"/>
                </a:solidFill>
              </a:rPr>
              <a:t>attr</a:t>
            </a:r>
            <a:r>
              <a:rPr lang="en-US" altLang="zh-TW" sz="2800" dirty="0">
                <a:solidFill>
                  <a:schemeClr val="dk1"/>
                </a:solidFill>
              </a:rPr>
              <a:t>()</a:t>
            </a:r>
          </a:p>
          <a:p>
            <a:pPr lvl="0" algn="ctr">
              <a:lnSpc>
                <a:spcPct val="150000"/>
              </a:lnSpc>
            </a:pP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541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dirty="0"/>
              <a:t>事件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觸發行為的條件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包含鍵盤、滑鼠都可能觸發的路徑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1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dirty="0"/>
              <a:t>事件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滑鼠：</a:t>
            </a:r>
            <a:r>
              <a:rPr lang="en-US" altLang="zh-TW" sz="2800" dirty="0">
                <a:solidFill>
                  <a:schemeClr val="dk1"/>
                </a:solidFill>
              </a:rPr>
              <a:t>click(), </a:t>
            </a:r>
            <a:r>
              <a:rPr lang="en-US" altLang="zh-TW" sz="2800" dirty="0" err="1">
                <a:solidFill>
                  <a:schemeClr val="dk1"/>
                </a:solidFill>
              </a:rPr>
              <a:t>dbclick</a:t>
            </a:r>
            <a:r>
              <a:rPr lang="en-US" altLang="zh-TW" sz="2800" dirty="0">
                <a:solidFill>
                  <a:schemeClr val="dk1"/>
                </a:solidFill>
              </a:rPr>
              <a:t>()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鍵盤：</a:t>
            </a:r>
            <a:r>
              <a:rPr lang="en-US" altLang="zh-TW" sz="2800" dirty="0" err="1">
                <a:solidFill>
                  <a:schemeClr val="dk1"/>
                </a:solidFill>
              </a:rPr>
              <a:t>keyup</a:t>
            </a:r>
            <a:r>
              <a:rPr lang="en-US" altLang="zh-TW" sz="2800" dirty="0">
                <a:solidFill>
                  <a:schemeClr val="dk1"/>
                </a:solidFill>
              </a:rPr>
              <a:t>(), </a:t>
            </a:r>
            <a:r>
              <a:rPr lang="en-US" altLang="zh-TW" sz="2800" dirty="0" err="1">
                <a:solidFill>
                  <a:schemeClr val="dk1"/>
                </a:solidFill>
              </a:rPr>
              <a:t>keydown</a:t>
            </a:r>
            <a:r>
              <a:rPr lang="en-US" altLang="zh-TW" sz="2800" dirty="0">
                <a:solidFill>
                  <a:schemeClr val="dk1"/>
                </a:solidFill>
              </a:rPr>
              <a:t>(), keypress()</a:t>
            </a:r>
          </a:p>
        </p:txBody>
      </p:sp>
    </p:spTree>
    <p:extLst>
      <p:ext uri="{BB962C8B-B14F-4D97-AF65-F5344CB8AC3E}">
        <p14:creationId xmlns:p14="http://schemas.microsoft.com/office/powerpoint/2010/main" val="113836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dirty="0"/>
              <a:t>效果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TW" sz="2800" dirty="0" err="1">
                <a:solidFill>
                  <a:schemeClr val="dk1"/>
                </a:solidFill>
              </a:rPr>
              <a:t>Jquery</a:t>
            </a:r>
            <a:r>
              <a:rPr lang="zh-TW" altLang="en-US" sz="2800" dirty="0">
                <a:solidFill>
                  <a:schemeClr val="dk1"/>
                </a:solidFill>
              </a:rPr>
              <a:t>內建的動畫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隱藏：</a:t>
            </a:r>
            <a:r>
              <a:rPr lang="en-US" altLang="zh-TW" sz="2800" dirty="0">
                <a:solidFill>
                  <a:schemeClr val="dk1"/>
                </a:solidFill>
              </a:rPr>
              <a:t>hide()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顯示：</a:t>
            </a:r>
            <a:r>
              <a:rPr lang="en-US" altLang="zh-TW" sz="2800" dirty="0">
                <a:solidFill>
                  <a:schemeClr val="dk1"/>
                </a:solidFill>
              </a:rPr>
              <a:t>show()</a:t>
            </a:r>
          </a:p>
          <a:p>
            <a:pPr lvl="0" algn="ctr">
              <a:lnSpc>
                <a:spcPct val="150000"/>
              </a:lnSpc>
            </a:pP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Lab1</a:t>
            </a:r>
            <a:endParaRPr lang="en-US"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註冊表單練習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建立輸入框讓使用者輸入</a:t>
            </a:r>
            <a:endParaRPr lang="en-US" altLang="zh-TW"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建立按鈕讓使用者送出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zh-TW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端驗證資料</a:t>
            </a:r>
          </a:p>
        </p:txBody>
      </p:sp>
    </p:spTree>
    <p:extLst>
      <p:ext uri="{BB962C8B-B14F-4D97-AF65-F5344CB8AC3E}">
        <p14:creationId xmlns:p14="http://schemas.microsoft.com/office/powerpoint/2010/main" val="252458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Lab1</a:t>
            </a:r>
            <a:endParaRPr lang="en-US"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建立一個有兩個輸入框、兩個按鈕的表單</a:t>
            </a:r>
            <a:endParaRPr lang="zh-TW" altLang="en-US"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017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資工三甲 林子傑</a:t>
            </a:r>
            <a:endParaRPr lang="en-US" altLang="zh-TW"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打程式競賽</a:t>
            </a:r>
            <a:r>
              <a:rPr lang="en-US" alt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800" dirty="0">
                <a:solidFill>
                  <a:schemeClr val="dk1"/>
                </a:solidFill>
              </a:rPr>
              <a:t>Id</a:t>
            </a:r>
            <a:r>
              <a:rPr lang="zh-TW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en-US" alt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allem40306)</a:t>
            </a:r>
          </a:p>
          <a:p>
            <a:pPr marL="457200" lvl="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zh-TW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開發</a:t>
            </a:r>
            <a:r>
              <a:rPr lang="en-US" altLang="zh-TW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lang="zh-TW" altLang="en-US"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613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altLang="zh-TW" sz="3000" dirty="0"/>
              <a:t>	Lab1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輸入框</a:t>
            </a:r>
            <a:r>
              <a:rPr lang="en-US" altLang="zh-TW" sz="2800" dirty="0">
                <a:solidFill>
                  <a:schemeClr val="dk1"/>
                </a:solidFill>
              </a:rPr>
              <a:t>1</a:t>
            </a:r>
            <a:r>
              <a:rPr lang="zh-TW" altLang="en-US" sz="2800" dirty="0">
                <a:solidFill>
                  <a:schemeClr val="dk1"/>
                </a:solidFill>
              </a:rPr>
              <a:t>（帳號）：由</a:t>
            </a:r>
            <a:r>
              <a:rPr lang="en-US" altLang="zh-TW" sz="2800" dirty="0">
                <a:solidFill>
                  <a:schemeClr val="dk1"/>
                </a:solidFill>
              </a:rPr>
              <a:t>5</a:t>
            </a:r>
            <a:r>
              <a:rPr lang="zh-TW" altLang="en-US" sz="2800" dirty="0">
                <a:solidFill>
                  <a:schemeClr val="dk1"/>
                </a:solidFill>
              </a:rPr>
              <a:t>到</a:t>
            </a:r>
            <a:r>
              <a:rPr lang="en-US" altLang="zh-TW" sz="2800" dirty="0">
                <a:solidFill>
                  <a:schemeClr val="dk1"/>
                </a:solidFill>
              </a:rPr>
              <a:t>12</a:t>
            </a:r>
            <a:r>
              <a:rPr lang="zh-TW" altLang="en-US" sz="2800" dirty="0">
                <a:solidFill>
                  <a:schemeClr val="dk1"/>
                </a:solidFill>
              </a:rPr>
              <a:t>個英文或數字組成，第一個字要是英文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輸入框</a:t>
            </a:r>
            <a:r>
              <a:rPr lang="en-US" altLang="zh-TW" sz="2800" dirty="0">
                <a:solidFill>
                  <a:schemeClr val="dk1"/>
                </a:solidFill>
              </a:rPr>
              <a:t>2</a:t>
            </a:r>
            <a:r>
              <a:rPr lang="zh-TW" altLang="en-US" sz="2800" dirty="0">
                <a:solidFill>
                  <a:schemeClr val="dk1"/>
                </a:solidFill>
              </a:rPr>
              <a:t>（電話）：由</a:t>
            </a:r>
            <a:r>
              <a:rPr lang="en-US" altLang="zh-TW" sz="2800" dirty="0">
                <a:solidFill>
                  <a:schemeClr val="dk1"/>
                </a:solidFill>
              </a:rPr>
              <a:t>10</a:t>
            </a:r>
            <a:r>
              <a:rPr lang="zh-TW" altLang="en-US" sz="2800" dirty="0">
                <a:solidFill>
                  <a:schemeClr val="dk1"/>
                </a:solidFill>
              </a:rPr>
              <a:t>個數字組成，前兩位是</a:t>
            </a:r>
            <a:r>
              <a:rPr lang="en-US" altLang="zh-TW" sz="2800" dirty="0">
                <a:solidFill>
                  <a:schemeClr val="dk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742302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altLang="zh-TW" sz="3000" dirty="0"/>
              <a:t>	Lab1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按鈕</a:t>
            </a:r>
            <a:r>
              <a:rPr lang="en-US" altLang="zh-TW" sz="2800" dirty="0">
                <a:solidFill>
                  <a:schemeClr val="dk1"/>
                </a:solidFill>
              </a:rPr>
              <a:t>1</a:t>
            </a:r>
            <a:r>
              <a:rPr lang="zh-TW" altLang="en-US" sz="2800" dirty="0">
                <a:solidFill>
                  <a:schemeClr val="dk1"/>
                </a:solidFill>
              </a:rPr>
              <a:t>（驗證）：驗證輸入資料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按鈕</a:t>
            </a:r>
            <a:r>
              <a:rPr lang="en-US" altLang="zh-TW" sz="2800" dirty="0">
                <a:solidFill>
                  <a:schemeClr val="dk1"/>
                </a:solidFill>
              </a:rPr>
              <a:t>2</a:t>
            </a:r>
            <a:r>
              <a:rPr lang="zh-TW" altLang="en-US" sz="2800" dirty="0">
                <a:solidFill>
                  <a:schemeClr val="dk1"/>
                </a:solidFill>
              </a:rPr>
              <a:t>（清除）：清除輸入框的資料</a:t>
            </a: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692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altLang="zh-TW" sz="3000" dirty="0"/>
              <a:t>	Lab1-</a:t>
            </a:r>
            <a:r>
              <a:rPr lang="zh-TW" altLang="en-US" sz="3000" dirty="0"/>
              <a:t>驗證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當點擊驗證按鈕時，判斷格式是否正確，如果正確的話</a:t>
            </a:r>
            <a:r>
              <a:rPr lang="en-US" altLang="zh-TW" sz="2800" dirty="0">
                <a:solidFill>
                  <a:schemeClr val="dk1"/>
                </a:solidFill>
              </a:rPr>
              <a:t>alert</a:t>
            </a:r>
            <a:r>
              <a:rPr lang="zh-TW" altLang="en-US" sz="2800" dirty="0">
                <a:solidFill>
                  <a:schemeClr val="dk1"/>
                </a:solidFill>
              </a:rPr>
              <a:t> </a:t>
            </a:r>
            <a:r>
              <a:rPr lang="en-US" altLang="zh-TW" sz="2800" dirty="0">
                <a:solidFill>
                  <a:schemeClr val="dk1"/>
                </a:solidFill>
              </a:rPr>
              <a:t>"</a:t>
            </a:r>
            <a:r>
              <a:rPr lang="zh-TW" altLang="en-US" sz="2800" dirty="0">
                <a:solidFill>
                  <a:schemeClr val="dk1"/>
                </a:solidFill>
              </a:rPr>
              <a:t>正確</a:t>
            </a:r>
            <a:r>
              <a:rPr lang="en-US" altLang="zh-TW" sz="2800" dirty="0">
                <a:solidFill>
                  <a:schemeClr val="dk1"/>
                </a:solidFill>
              </a:rPr>
              <a:t>“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否則</a:t>
            </a:r>
            <a:r>
              <a:rPr lang="en-US" altLang="zh-TW" sz="2800" dirty="0">
                <a:solidFill>
                  <a:schemeClr val="dk1"/>
                </a:solidFill>
              </a:rPr>
              <a:t>alert</a:t>
            </a:r>
            <a:r>
              <a:rPr lang="zh-TW" altLang="en-US" sz="2800" dirty="0">
                <a:solidFill>
                  <a:schemeClr val="dk1"/>
                </a:solidFill>
              </a:rPr>
              <a:t> </a:t>
            </a:r>
            <a:r>
              <a:rPr lang="en-US" altLang="zh-TW" sz="2800" dirty="0">
                <a:solidFill>
                  <a:schemeClr val="dk1"/>
                </a:solidFill>
              </a:rPr>
              <a:t>"</a:t>
            </a:r>
            <a:r>
              <a:rPr lang="zh-TW" altLang="en-US" sz="2800" dirty="0">
                <a:solidFill>
                  <a:schemeClr val="dk1"/>
                </a:solidFill>
              </a:rPr>
              <a:t>錯誤</a:t>
            </a:r>
            <a:r>
              <a:rPr lang="en-US" altLang="zh-TW" sz="2800" dirty="0">
                <a:solidFill>
                  <a:schemeClr val="dk1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5176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altLang="zh-TW" sz="3000" dirty="0"/>
              <a:t>	Lab1-</a:t>
            </a:r>
            <a:r>
              <a:rPr lang="zh-TW" altLang="en-US" sz="3000" dirty="0"/>
              <a:t>清除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當點擊清除按鈕時，清除兩個輸入框的內容</a:t>
            </a: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66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dirty="0"/>
              <a:t>AJAX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Asynchronous JavaScript and XML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在不重整整個頁面下與伺服器交換數據並更新部分頁面</a:t>
            </a: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dirty="0"/>
              <a:t>AJAX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6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.load()</a:t>
            </a:r>
            <a:r>
              <a:rPr lang="zh-TW" altLang="en-US" sz="2800" dirty="0">
                <a:solidFill>
                  <a:schemeClr val="dk1"/>
                </a:solidFill>
              </a:rPr>
              <a:t>：用來接收</a:t>
            </a:r>
            <a:r>
              <a:rPr lang="en-US" altLang="zh-TW" sz="2800" dirty="0">
                <a:solidFill>
                  <a:schemeClr val="dk1"/>
                </a:solidFill>
              </a:rPr>
              <a:t>HTML</a:t>
            </a:r>
          </a:p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.get()</a:t>
            </a:r>
            <a:r>
              <a:rPr lang="zh-TW" altLang="en-US" sz="2800" dirty="0">
                <a:solidFill>
                  <a:schemeClr val="dk1"/>
                </a:solidFill>
              </a:rPr>
              <a:t>：用</a:t>
            </a:r>
            <a:r>
              <a:rPr lang="en-US" altLang="zh-TW" sz="2800" dirty="0">
                <a:solidFill>
                  <a:schemeClr val="dk1"/>
                </a:solidFill>
              </a:rPr>
              <a:t>Http Get</a:t>
            </a:r>
            <a:r>
              <a:rPr lang="zh-TW" altLang="en-US" sz="2800" dirty="0">
                <a:solidFill>
                  <a:schemeClr val="dk1"/>
                </a:solidFill>
              </a:rPr>
              <a:t>方式接收資料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.post()</a:t>
            </a:r>
            <a:r>
              <a:rPr lang="zh-TW" altLang="en-US" sz="2800" dirty="0">
                <a:solidFill>
                  <a:schemeClr val="dk1"/>
                </a:solidFill>
              </a:rPr>
              <a:t>：用</a:t>
            </a:r>
            <a:r>
              <a:rPr lang="en-US" altLang="zh-TW" sz="2800" dirty="0">
                <a:solidFill>
                  <a:schemeClr val="dk1"/>
                </a:solidFill>
              </a:rPr>
              <a:t>Http Post</a:t>
            </a:r>
            <a:r>
              <a:rPr lang="zh-TW" altLang="en-US" sz="2800" dirty="0">
                <a:solidFill>
                  <a:schemeClr val="dk1"/>
                </a:solidFill>
              </a:rPr>
              <a:t>方式接收資料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.ajax()</a:t>
            </a:r>
            <a:r>
              <a:rPr lang="zh-TW" altLang="en-US" sz="2800" dirty="0">
                <a:solidFill>
                  <a:schemeClr val="dk1"/>
                </a:solidFill>
              </a:rPr>
              <a:t>：最全面</a:t>
            </a: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470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.ajax()</a:t>
            </a:r>
            <a:r>
              <a:rPr lang="zh-TW" alt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範例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477032" y="1310186"/>
            <a:ext cx="8197327" cy="4284617"/>
          </a:xfrm>
          <a:prstGeom prst="rect">
            <a:avLst/>
          </a:prstGeom>
          <a:solidFill>
            <a:srgbClr val="4F4F4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searchArg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BookID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B5CEA8"/>
                </a:solidFill>
                <a:latin typeface="Consolas" panose="020B0609020204030204" pitchFamily="49" charset="0"/>
              </a:rPr>
              <a:t>2019</a:t>
            </a:r>
            <a:endParaRPr lang="en-US" altLang="zh-TW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b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$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ready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pPr lvl="1"/>
            <a:r>
              <a:rPr lang="zh-TW" alt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ajax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pPr lvl="1"/>
            <a:r>
              <a:rPr lang="zh-TW" alt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type: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"POST"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zh-TW" alt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url: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US" altLang="zh-TW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PresentBook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zh-TW" alt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data: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searchArg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zh-TW" alt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dataType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"json"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zh-TW" alt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success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r>
              <a:rPr lang="en-US" altLang="zh-TW" sz="1800" dirty="0">
                <a:solidFill>
                  <a:srgbClr val="6A9955"/>
                </a:solidFill>
                <a:latin typeface="Consolas" panose="020B0609020204030204" pitchFamily="49" charset="0"/>
              </a:rPr>
              <a:t>// (res)</a:t>
            </a:r>
            <a:r>
              <a:rPr lang="en-US" altLang="zh-TW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ponse</a:t>
            </a:r>
            <a:b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</a:p>
          <a:p>
            <a:pPr lvl="1"/>
            <a:r>
              <a:rPr lang="zh-TW" alt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error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zh-TW" alt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zh-TW" alt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2533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3000" dirty="0"/>
              <a:t>.ajax()</a:t>
            </a:r>
            <a:r>
              <a:rPr lang="zh-TW" altLang="en-US" sz="3000" dirty="0"/>
              <a:t>陷阱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477032" y="1310186"/>
            <a:ext cx="8197327" cy="4284617"/>
          </a:xfrm>
          <a:prstGeom prst="rect">
            <a:avLst/>
          </a:prstGeom>
          <a:solidFill>
            <a:srgbClr val="4F4F4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$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ready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zh-TW" alt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TW" alt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ajax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zh-TW" alt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zh-TW" altLang="en-US" sz="1800" dirty="0">
                <a:solidFill>
                  <a:srgbClr val="9CDCFE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success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res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r>
              <a:rPr lang="en-US" altLang="zh-TW" sz="1800" dirty="0">
                <a:solidFill>
                  <a:srgbClr val="6A9955"/>
                </a:solidFill>
                <a:latin typeface="Consolas" panose="020B0609020204030204" pitchFamily="49" charset="0"/>
              </a:rPr>
              <a:t>// (res)</a:t>
            </a:r>
            <a:r>
              <a:rPr lang="en-US" altLang="zh-TW" sz="1800" dirty="0" err="1">
                <a:solidFill>
                  <a:srgbClr val="6A9955"/>
                </a:solidFill>
                <a:latin typeface="Consolas" panose="020B0609020204030204" pitchFamily="49" charset="0"/>
              </a:rPr>
              <a:t>ponse</a:t>
            </a:r>
            <a:endParaRPr lang="en-US" altLang="zh-TW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TW" alt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}, </a:t>
            </a:r>
          </a:p>
          <a:p>
            <a:r>
              <a:rPr lang="zh-TW" alt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error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sz="1800" dirty="0">
                <a:solidFill>
                  <a:srgbClr val="9CDCFE"/>
                </a:solidFill>
                <a:latin typeface="Consolas" panose="020B0609020204030204" pitchFamily="49" charset="0"/>
              </a:rPr>
              <a:t>error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zh-TW" alt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TW" altLang="en-US" sz="18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zh-TW" altLang="en-US" sz="1800" dirty="0">
                <a:solidFill>
                  <a:srgbClr val="DCDCAA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09700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470367" y="2766219"/>
            <a:ext cx="42032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000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4000" dirty="0"/>
              <a:t>Bootstrap</a:t>
            </a:r>
            <a:endParaRPr sz="4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2975" y="3097468"/>
            <a:ext cx="658425" cy="5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7330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Bootstrap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由</a:t>
            </a:r>
            <a:r>
              <a:rPr lang="en-US" altLang="zh-TW" sz="2800" dirty="0" err="1">
                <a:solidFill>
                  <a:schemeClr val="dk1"/>
                </a:solidFill>
              </a:rPr>
              <a:t>Twritter</a:t>
            </a:r>
            <a:r>
              <a:rPr lang="zh-TW" altLang="en-US" sz="2800" dirty="0">
                <a:solidFill>
                  <a:schemeClr val="dk1"/>
                </a:solidFill>
              </a:rPr>
              <a:t>開發的前端工具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包含許多常見的網站元件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包含按鈕，導航列</a:t>
            </a: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0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470367" y="2766219"/>
            <a:ext cx="42032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000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4000" dirty="0"/>
              <a:t>DOM</a:t>
            </a:r>
            <a:endParaRPr sz="4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2975" y="3097468"/>
            <a:ext cx="658425" cy="5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934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Bootstrap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行動</a:t>
            </a:r>
            <a:r>
              <a:rPr lang="en-US" altLang="zh-TW" sz="2800" dirty="0">
                <a:solidFill>
                  <a:schemeClr val="dk1"/>
                </a:solidFill>
              </a:rPr>
              <a:t>(</a:t>
            </a:r>
            <a:r>
              <a:rPr lang="zh-TW" altLang="en-US" sz="2800" dirty="0">
                <a:solidFill>
                  <a:schemeClr val="dk1"/>
                </a:solidFill>
              </a:rPr>
              <a:t>裝置</a:t>
            </a:r>
            <a:r>
              <a:rPr lang="en-US" altLang="zh-TW" sz="2800" dirty="0">
                <a:solidFill>
                  <a:schemeClr val="dk1"/>
                </a:solidFill>
              </a:rPr>
              <a:t>)</a:t>
            </a:r>
            <a:r>
              <a:rPr lang="zh-TW" altLang="en-US" sz="2800" dirty="0">
                <a:solidFill>
                  <a:schemeClr val="dk1"/>
                </a:solidFill>
              </a:rPr>
              <a:t>優先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響應式網頁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Grid System</a:t>
            </a:r>
          </a:p>
        </p:txBody>
      </p:sp>
    </p:spTree>
    <p:extLst>
      <p:ext uri="{BB962C8B-B14F-4D97-AF65-F5344CB8AC3E}">
        <p14:creationId xmlns:p14="http://schemas.microsoft.com/office/powerpoint/2010/main" val="3978611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dirty="0"/>
              <a:t>響應式網頁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網頁在不同裝置</a:t>
            </a:r>
            <a:r>
              <a:rPr lang="en-US" altLang="zh-TW" sz="2800" dirty="0">
                <a:solidFill>
                  <a:schemeClr val="dk1"/>
                </a:solidFill>
              </a:rPr>
              <a:t>/</a:t>
            </a:r>
            <a:r>
              <a:rPr lang="zh-TW" altLang="en-US" sz="2800" dirty="0">
                <a:solidFill>
                  <a:schemeClr val="dk1"/>
                </a:solidFill>
              </a:rPr>
              <a:t>解析度上，有不同的呈現方式</a:t>
            </a: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750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dirty="0"/>
              <a:t>響應式網頁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75E7BA5-5251-4404-BCF5-102F4558F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96" y="1379472"/>
            <a:ext cx="7287208" cy="409905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1B164DA-28EC-4670-A51C-26E276D5D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9911" y="2129974"/>
            <a:ext cx="2480028" cy="44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0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 System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將二維平面用直線切成小方塊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將元素對應區塊內數方塊</a:t>
            </a: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8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 System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866E7E7-D0FB-4514-8F02-644747DBF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82890"/>
              </p:ext>
            </p:extLst>
          </p:nvPr>
        </p:nvGraphicFramePr>
        <p:xfrm>
          <a:off x="1524000" y="1397000"/>
          <a:ext cx="6096000" cy="4617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39">
                  <a:extLst>
                    <a:ext uri="{9D8B030D-6E8A-4147-A177-3AD203B41FA5}">
                      <a16:colId xmlns:a16="http://schemas.microsoft.com/office/drawing/2014/main" val="2475595071"/>
                    </a:ext>
                  </a:extLst>
                </a:gridCol>
                <a:gridCol w="2152261">
                  <a:extLst>
                    <a:ext uri="{9D8B030D-6E8A-4147-A177-3AD203B41FA5}">
                      <a16:colId xmlns:a16="http://schemas.microsoft.com/office/drawing/2014/main" val="460522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488282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5395995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03082647"/>
                    </a:ext>
                  </a:extLst>
                </a:gridCol>
              </a:tblGrid>
              <a:tr h="39661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13756"/>
                  </a:ext>
                </a:extLst>
              </a:tr>
              <a:tr h="62301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770133"/>
                  </a:ext>
                </a:extLst>
              </a:tr>
              <a:tr h="125963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650011"/>
                  </a:ext>
                </a:extLst>
              </a:tr>
              <a:tr h="891578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422436"/>
                  </a:ext>
                </a:extLst>
              </a:tr>
              <a:tr h="55466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51159"/>
                  </a:ext>
                </a:extLst>
              </a:tr>
              <a:tr h="891578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076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918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altLang="zh-TW" sz="3000" dirty="0"/>
              <a:t>	Lab2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將</a:t>
            </a:r>
            <a:r>
              <a:rPr lang="en-US" altLang="zh-TW" sz="2800" dirty="0">
                <a:solidFill>
                  <a:schemeClr val="dk1"/>
                </a:solidFill>
              </a:rPr>
              <a:t>Lab1</a:t>
            </a:r>
            <a:r>
              <a:rPr lang="zh-TW" altLang="en-US" sz="2800" dirty="0">
                <a:solidFill>
                  <a:schemeClr val="dk1"/>
                </a:solidFill>
              </a:rPr>
              <a:t>的東西用</a:t>
            </a:r>
            <a:r>
              <a:rPr lang="en-US" altLang="zh-TW" sz="2800" dirty="0">
                <a:solidFill>
                  <a:schemeClr val="dk1"/>
                </a:solidFill>
              </a:rPr>
              <a:t>bootstrap</a:t>
            </a:r>
            <a:r>
              <a:rPr lang="zh-TW" altLang="en-US" sz="2800" dirty="0">
                <a:solidFill>
                  <a:schemeClr val="dk1"/>
                </a:solidFill>
              </a:rPr>
              <a:t>替換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Alert</a:t>
            </a:r>
            <a:r>
              <a:rPr lang="zh-TW" altLang="en-US" sz="2800" dirty="0">
                <a:solidFill>
                  <a:schemeClr val="dk1"/>
                </a:solidFill>
              </a:rPr>
              <a:t>改用訊息條的方式呈現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按清除按鈕時也要清除訊息列</a:t>
            </a: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75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DOM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Document Object Model</a:t>
            </a:r>
            <a:endParaRPr lang="zh-TW" altLang="en-US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用來表示</a:t>
            </a:r>
            <a:r>
              <a:rPr lang="en-US" altLang="zh-TW" sz="2800" dirty="0">
                <a:solidFill>
                  <a:schemeClr val="dk1"/>
                </a:solidFill>
              </a:rPr>
              <a:t>HTML</a:t>
            </a:r>
            <a:r>
              <a:rPr lang="zh-TW" altLang="en-US" sz="2800" dirty="0">
                <a:solidFill>
                  <a:schemeClr val="dk1"/>
                </a:solidFill>
              </a:rPr>
              <a:t>裡面各個元素</a:t>
            </a:r>
            <a:endParaRPr lang="en-US" altLang="zh-TW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3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DOM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i.imgur.com/quZtbSB.jpg">
            <a:extLst>
              <a:ext uri="{FF2B5EF4-FFF2-40B4-BE49-F238E27FC236}">
                <a16:creationId xmlns:a16="http://schemas.microsoft.com/office/drawing/2014/main" id="{9D253A93-A02C-4750-B89C-7E8C7DAC7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96" y="1364500"/>
            <a:ext cx="6553608" cy="41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81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zh-TW" alt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語法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477032" y="1310186"/>
            <a:ext cx="8197327" cy="4284617"/>
          </a:xfrm>
          <a:prstGeom prst="rect">
            <a:avLst/>
          </a:prstGeom>
          <a:solidFill>
            <a:srgbClr val="4F4F4F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zh-TW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idName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altLang="zh-TW" sz="1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zh-TW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依照</a:t>
            </a:r>
            <a:r>
              <a:rPr lang="en-US" altLang="zh-TW" sz="1800" dirty="0">
                <a:solidFill>
                  <a:srgbClr val="6A9955"/>
                </a:solidFill>
                <a:latin typeface="Consolas" panose="020B0609020204030204" pitchFamily="49" charset="0"/>
              </a:rPr>
              <a:t>ID</a:t>
            </a:r>
            <a:r>
              <a:rPr lang="zh-TW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選擇</a:t>
            </a:r>
            <a:endParaRPr lang="zh-TW" alt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getElementsByClassName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className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altLang="zh-TW" sz="1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zh-TW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依照</a:t>
            </a:r>
            <a:r>
              <a:rPr lang="en-US" altLang="zh-TW" sz="1800" dirty="0">
                <a:solidFill>
                  <a:srgbClr val="6A9955"/>
                </a:solidFill>
                <a:latin typeface="Consolas" panose="020B0609020204030204" pitchFamily="49" charset="0"/>
              </a:rPr>
              <a:t>class</a:t>
            </a:r>
            <a:r>
              <a:rPr lang="zh-TW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選擇</a:t>
            </a:r>
            <a:endParaRPr lang="zh-TW" alt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8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TW" sz="1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8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getElementsByTagName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800" dirty="0" err="1">
                <a:solidFill>
                  <a:srgbClr val="CE9178"/>
                </a:solidFill>
                <a:latin typeface="Consolas" panose="020B0609020204030204" pitchFamily="49" charset="0"/>
              </a:rPr>
              <a:t>tagName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altLang="zh-TW" sz="1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zh-TW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依照</a:t>
            </a:r>
            <a:r>
              <a:rPr lang="en-US" altLang="zh-TW" sz="1800" dirty="0">
                <a:solidFill>
                  <a:srgbClr val="6A9955"/>
                </a:solidFill>
                <a:latin typeface="Consolas" panose="020B0609020204030204" pitchFamily="49" charset="0"/>
              </a:rPr>
              <a:t>tag</a:t>
            </a:r>
            <a:r>
              <a:rPr lang="zh-TW" altLang="en-US" sz="1800" dirty="0">
                <a:solidFill>
                  <a:srgbClr val="6A9955"/>
                </a:solidFill>
                <a:latin typeface="Consolas" panose="020B0609020204030204" pitchFamily="49" charset="0"/>
              </a:rPr>
              <a:t>選擇</a:t>
            </a:r>
            <a:endParaRPr lang="en-US" altLang="zh-TW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18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8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800" dirty="0">
                <a:solidFill>
                  <a:srgbClr val="CE9178"/>
                </a:solidFill>
                <a:latin typeface="Consolas" panose="020B0609020204030204" pitchFamily="49" charset="0"/>
              </a:rPr>
              <a:t>"test"</a:t>
            </a:r>
            <a:r>
              <a:rPr lang="en-US" altLang="zh-TW" sz="1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zh-TW" altLang="en-US" sz="1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844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470367" y="2766219"/>
            <a:ext cx="420326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000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4000" dirty="0"/>
              <a:t>函式庫</a:t>
            </a:r>
            <a:endParaRPr sz="4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2975" y="3097468"/>
            <a:ext cx="658425" cy="5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zh-TW" altLang="en-US" sz="3000" dirty="0"/>
              <a:t>函式庫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一些已寫好的程式集合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可向函式庫請求服務</a:t>
            </a:r>
            <a:endParaRPr lang="en-US" altLang="zh-TW" sz="2800" dirty="0">
              <a:solidFill>
                <a:schemeClr val="dk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可使用他人的函式庫</a:t>
            </a:r>
            <a:endParaRPr lang="zh-TW" altLang="en-US"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392" y="1"/>
            <a:ext cx="9136608" cy="107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000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altLang="zh-TW" sz="3000" dirty="0" err="1"/>
              <a:t>Javascript</a:t>
            </a:r>
            <a:r>
              <a:rPr lang="zh-TW" altLang="en-US" sz="3000" dirty="0"/>
              <a:t>函式庫載入方式</a:t>
            </a:r>
            <a:endParaRPr sz="30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34" y="255137"/>
            <a:ext cx="482559" cy="4110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1533347" y="1767007"/>
            <a:ext cx="607730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TW" sz="2800" dirty="0">
                <a:solidFill>
                  <a:schemeClr val="dk1"/>
                </a:solidFill>
              </a:rPr>
              <a:t>CDN</a:t>
            </a:r>
          </a:p>
          <a:p>
            <a:pPr lvl="0" algn="ctr">
              <a:lnSpc>
                <a:spcPct val="150000"/>
              </a:lnSpc>
            </a:pPr>
            <a:r>
              <a:rPr lang="zh-TW" altLang="en-US" sz="2800" dirty="0">
                <a:solidFill>
                  <a:schemeClr val="dk1"/>
                </a:solidFill>
              </a:rPr>
              <a:t>下載資源檔到專案內</a:t>
            </a:r>
          </a:p>
        </p:txBody>
      </p:sp>
    </p:spTree>
    <p:extLst>
      <p:ext uri="{BB962C8B-B14F-4D97-AF65-F5344CB8AC3E}">
        <p14:creationId xmlns:p14="http://schemas.microsoft.com/office/powerpoint/2010/main" val="1984469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FFFFFF"/>
      </a:dk1>
      <a:lt1>
        <a:srgbClr val="FFFFFF"/>
      </a:lt1>
      <a:dk2>
        <a:srgbClr val="4F4F4F"/>
      </a:dk2>
      <a:lt2>
        <a:srgbClr val="4F4F4F"/>
      </a:lt2>
      <a:accent1>
        <a:srgbClr val="70AD47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5B9BD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660</Words>
  <Application>Microsoft Office PowerPoint</Application>
  <PresentationFormat>如螢幕大小 (4:3)</PresentationFormat>
  <Paragraphs>167</Paragraphs>
  <Slides>35</Slides>
  <Notes>34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Consolas</vt:lpstr>
      <vt:lpstr>Calibri</vt:lpstr>
      <vt:lpstr>Helvetica Neue</vt:lpstr>
      <vt:lpstr>Arial</vt:lpstr>
      <vt:lpstr>Office 佈景主題</vt:lpstr>
      <vt:lpstr>JavaScript進階</vt:lpstr>
      <vt:lpstr> Who am I</vt:lpstr>
      <vt:lpstr> DOM</vt:lpstr>
      <vt:lpstr> DOM</vt:lpstr>
      <vt:lpstr> DOM</vt:lpstr>
      <vt:lpstr> DOM語法</vt:lpstr>
      <vt:lpstr> 函式庫</vt:lpstr>
      <vt:lpstr> 函式庫</vt:lpstr>
      <vt:lpstr> Javascript函式庫載入方式</vt:lpstr>
      <vt:lpstr> 常見Javascript函式庫</vt:lpstr>
      <vt:lpstr> JQuery</vt:lpstr>
      <vt:lpstr> 語法</vt:lpstr>
      <vt:lpstr> 選取元素</vt:lpstr>
      <vt:lpstr> 存取元素</vt:lpstr>
      <vt:lpstr> 事件</vt:lpstr>
      <vt:lpstr> 事件</vt:lpstr>
      <vt:lpstr> 效果</vt:lpstr>
      <vt:lpstr> Lab1</vt:lpstr>
      <vt:lpstr> Lab1</vt:lpstr>
      <vt:lpstr> Lab1</vt:lpstr>
      <vt:lpstr> Lab1</vt:lpstr>
      <vt:lpstr> Lab1-驗證</vt:lpstr>
      <vt:lpstr> Lab1-清除</vt:lpstr>
      <vt:lpstr> AJAX</vt:lpstr>
      <vt:lpstr> AJAX</vt:lpstr>
      <vt:lpstr> .ajax()範例</vt:lpstr>
      <vt:lpstr> .ajax()陷阱</vt:lpstr>
      <vt:lpstr> Bootstrap</vt:lpstr>
      <vt:lpstr> Bootstrap</vt:lpstr>
      <vt:lpstr> Bootstrap</vt:lpstr>
      <vt:lpstr> 響應式網頁</vt:lpstr>
      <vt:lpstr> 響應式網頁</vt:lpstr>
      <vt:lpstr> Grid System</vt:lpstr>
      <vt:lpstr> Grid System</vt:lpstr>
      <vt:lpstr> Lab2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cp:lastModifiedBy>子傑 林</cp:lastModifiedBy>
  <cp:revision>87</cp:revision>
  <dcterms:modified xsi:type="dcterms:W3CDTF">2019-08-25T13:40:49Z</dcterms:modified>
</cp:coreProperties>
</file>